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28"/>
  </p:notesMasterIdLst>
  <p:sldIdLst>
    <p:sldId id="256" r:id="rId2"/>
    <p:sldId id="461" r:id="rId3"/>
    <p:sldId id="483" r:id="rId4"/>
    <p:sldId id="500" r:id="rId5"/>
    <p:sldId id="488" r:id="rId6"/>
    <p:sldId id="489" r:id="rId7"/>
    <p:sldId id="482" r:id="rId8"/>
    <p:sldId id="476" r:id="rId9"/>
    <p:sldId id="497" r:id="rId10"/>
    <p:sldId id="498" r:id="rId11"/>
    <p:sldId id="499" r:id="rId12"/>
    <p:sldId id="493" r:id="rId13"/>
    <p:sldId id="491" r:id="rId14"/>
    <p:sldId id="492" r:id="rId15"/>
    <p:sldId id="495" r:id="rId16"/>
    <p:sldId id="494" r:id="rId17"/>
    <p:sldId id="496" r:id="rId18"/>
    <p:sldId id="477" r:id="rId19"/>
    <p:sldId id="478" r:id="rId20"/>
    <p:sldId id="479" r:id="rId21"/>
    <p:sldId id="480" r:id="rId22"/>
    <p:sldId id="486" r:id="rId23"/>
    <p:sldId id="481" r:id="rId24"/>
    <p:sldId id="487" r:id="rId25"/>
    <p:sldId id="459" r:id="rId26"/>
    <p:sldId id="471" r:id="rId27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 Black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 Black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 Black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 Black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 Black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 Black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 Black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 Black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 Black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C5DC724-F423-4CE7-93FF-87006E637181}">
          <p14:sldIdLst>
            <p14:sldId id="256"/>
            <p14:sldId id="461"/>
            <p14:sldId id="483"/>
            <p14:sldId id="500"/>
            <p14:sldId id="488"/>
            <p14:sldId id="489"/>
            <p14:sldId id="482"/>
            <p14:sldId id="476"/>
            <p14:sldId id="497"/>
            <p14:sldId id="498"/>
            <p14:sldId id="499"/>
            <p14:sldId id="493"/>
            <p14:sldId id="491"/>
            <p14:sldId id="492"/>
            <p14:sldId id="495"/>
            <p14:sldId id="494"/>
            <p14:sldId id="496"/>
            <p14:sldId id="477"/>
            <p14:sldId id="478"/>
            <p14:sldId id="479"/>
            <p14:sldId id="480"/>
            <p14:sldId id="486"/>
            <p14:sldId id="481"/>
            <p14:sldId id="487"/>
            <p14:sldId id="459"/>
            <p14:sldId id="4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FF99"/>
    <a:srgbClr val="333300"/>
    <a:srgbClr val="00CCFF"/>
    <a:srgbClr val="FFFF00"/>
    <a:srgbClr val="FFFF66"/>
    <a:srgbClr val="CCFF66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 autoAdjust="0"/>
    <p:restoredTop sz="93741" autoAdjust="0"/>
  </p:normalViewPr>
  <p:slideViewPr>
    <p:cSldViewPr>
      <p:cViewPr varScale="1">
        <p:scale>
          <a:sx n="120" d="100"/>
          <a:sy n="120" d="100"/>
        </p:scale>
        <p:origin x="22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1C8DEAC-D131-4A8A-99D8-96EE11B3D07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39629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3FD3E-02E4-4FDE-A212-51D55E0BDBAE}" type="slidenum">
              <a:rPr lang="en-US" altLang="zh-TW" smtClean="0">
                <a:ea typeface="新細明體" charset="-120"/>
              </a:rPr>
              <a:pPr/>
              <a:t>1</a:t>
            </a:fld>
            <a:endParaRPr lang="en-US" altLang="zh-TW">
              <a:ea typeface="新細明體" charset="-12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164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https://www.facebook.com/bangye.wu/posts/10155286037578241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DEAC-D131-4A8A-99D8-96EE11B3D070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008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pic>
        <p:nvPicPr>
          <p:cNvPr id="5" name="Picture 149" descr="emble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63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54"/>
          <p:cNvSpPr txBox="1">
            <a:spLocks noChangeArrowheads="1"/>
          </p:cNvSpPr>
          <p:nvPr userDrawn="1"/>
        </p:nvSpPr>
        <p:spPr bwMode="auto">
          <a:xfrm>
            <a:off x="684213" y="163513"/>
            <a:ext cx="2374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200" b="1" i="1" dirty="0">
                <a:solidFill>
                  <a:schemeClr val="accent1"/>
                </a:solidFill>
                <a:latin typeface="Times New Roman" pitchFamily="18" charset="0"/>
                <a:ea typeface="新細明體" pitchFamily="18" charset="-120"/>
              </a:rPr>
              <a:t>Department of Computer Science </a:t>
            </a:r>
            <a:br>
              <a:rPr lang="en-US" altLang="zh-TW" sz="1200" b="1" i="1" dirty="0">
                <a:solidFill>
                  <a:schemeClr val="accent1"/>
                </a:solidFill>
                <a:latin typeface="Times New Roman" pitchFamily="18" charset="0"/>
                <a:ea typeface="新細明體" pitchFamily="18" charset="-120"/>
              </a:rPr>
            </a:br>
            <a:r>
              <a:rPr lang="en-US" altLang="zh-TW" sz="1200" b="1" i="1" dirty="0">
                <a:solidFill>
                  <a:schemeClr val="accent1"/>
                </a:solidFill>
                <a:latin typeface="Times New Roman" pitchFamily="18" charset="0"/>
                <a:ea typeface="新細明體" pitchFamily="18" charset="-120"/>
              </a:rPr>
              <a:t>and Information Engineering</a:t>
            </a:r>
          </a:p>
        </p:txBody>
      </p:sp>
      <p:sp>
        <p:nvSpPr>
          <p:cNvPr id="7" name="矩形 6"/>
          <p:cNvSpPr/>
          <p:nvPr userDrawn="1"/>
        </p:nvSpPr>
        <p:spPr>
          <a:xfrm flipV="1">
            <a:off x="69850" y="3032125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0" name="矩形 9"/>
          <p:cNvSpPr/>
          <p:nvPr userDrawn="1"/>
        </p:nvSpPr>
        <p:spPr>
          <a:xfrm>
            <a:off x="69850" y="2997200"/>
            <a:ext cx="9013825" cy="4603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8263" y="3124200"/>
            <a:ext cx="9015412" cy="4603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4A58B33-5569-4816-83F8-CA07E3F686B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86219-A86D-4286-9EC5-1547BE8897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31F58-CF45-4EF5-B3EC-66E4C8A18C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825" y="476250"/>
            <a:ext cx="8664575" cy="9366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250825" y="1557338"/>
            <a:ext cx="4256088" cy="45386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256087" cy="45386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80E1E-4BC1-4E1A-82C1-B4EC6018A1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634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70322"/>
            <a:ext cx="7772400" cy="1014462"/>
          </a:xfrm>
        </p:spPr>
        <p:txBody>
          <a:bodyPr/>
          <a:lstStyle>
            <a:lvl1pPr>
              <a:defRPr sz="4200" b="1" baseline="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593304"/>
            <a:ext cx="7772400" cy="4572000"/>
          </a:xfrm>
        </p:spPr>
        <p:txBody>
          <a:bodyPr/>
          <a:lstStyle>
            <a:lvl1pPr>
              <a:defRPr sz="3200" b="1" baseline="0"/>
            </a:lvl1pPr>
            <a:lvl2pPr>
              <a:defRPr sz="2600" b="1" baseline="0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172200" y="6256338"/>
            <a:ext cx="24765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914400" y="6237288"/>
            <a:ext cx="3962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A7E83-9742-4EE9-9423-22A47EC8B0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5" name="圓角矩形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548A3-513E-46B4-8165-58684992B9C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F1927-543C-49E1-97DA-9A2A496577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EF4CC-68AA-4511-99D9-306453A4A3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99374-67CA-4617-A342-3AC36662092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1858B-071E-44EE-9CE7-75BF73FB175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6" name="圓角矩形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8917E-0570-4D31-ACAC-F44A09F06AC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18C2F-D534-430F-A863-D4049510D7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34925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172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173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C3A708B4-0979-4883-B34F-1C3F6E1C35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6" name="Text Box 158"/>
          <p:cNvSpPr txBox="1">
            <a:spLocks noChangeArrowheads="1"/>
          </p:cNvSpPr>
          <p:nvPr/>
        </p:nvSpPr>
        <p:spPr bwMode="auto">
          <a:xfrm>
            <a:off x="539750" y="44450"/>
            <a:ext cx="2087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200" b="1" i="1" dirty="0">
                <a:solidFill>
                  <a:schemeClr val="accent1"/>
                </a:solidFill>
                <a:latin typeface="Times New Roman" pitchFamily="18" charset="0"/>
                <a:ea typeface="新細明體" pitchFamily="18" charset="-120"/>
              </a:rPr>
              <a:t>Dept. of Computer Science </a:t>
            </a:r>
            <a:br>
              <a:rPr lang="en-US" altLang="zh-TW" sz="1200" b="1" i="1" dirty="0">
                <a:solidFill>
                  <a:schemeClr val="accent1"/>
                </a:solidFill>
                <a:latin typeface="Times New Roman" pitchFamily="18" charset="0"/>
                <a:ea typeface="新細明體" pitchFamily="18" charset="-120"/>
              </a:rPr>
            </a:br>
            <a:r>
              <a:rPr lang="en-US" altLang="zh-TW" sz="1200" b="1" i="1" dirty="0">
                <a:solidFill>
                  <a:schemeClr val="accent1"/>
                </a:solidFill>
                <a:latin typeface="Times New Roman" pitchFamily="18" charset="0"/>
                <a:ea typeface="新細明體" pitchFamily="18" charset="-120"/>
              </a:rPr>
              <a:t>&amp; Information Engineering</a:t>
            </a:r>
          </a:p>
        </p:txBody>
      </p:sp>
      <p:pic>
        <p:nvPicPr>
          <p:cNvPr id="7179" name="Picture 149" descr="emblem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684212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39" r:id="rId4"/>
    <p:sldLayoutId id="2147483740" r:id="rId5"/>
    <p:sldLayoutId id="2147483741" r:id="rId6"/>
    <p:sldLayoutId id="2147483742" r:id="rId7"/>
    <p:sldLayoutId id="2147483749" r:id="rId8"/>
    <p:sldLayoutId id="2147483750" r:id="rId9"/>
    <p:sldLayoutId id="2147483743" r:id="rId10"/>
    <p:sldLayoutId id="2147483744" r:id="rId11"/>
    <p:sldLayoutId id="214748375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course2.ccu.edu.tw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upload.wikimedia.org/wikipedia/commons/3/30/Weighted_K4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upload.wikimedia.org/wikipedia/commons/c/c4/TSP_Deutschland_3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upload.wikimedia.org/wikipedia/commons/9/90/Petersen_graph_3-coloring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en.wikipedia.org/wiki/File:Sudoku-by-L2G-20050714.sv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SbXgek9Di41-pnwU4Lkb5A" TargetMode="External"/><Relationship Id="rId2" Type="http://schemas.openxmlformats.org/officeDocument/2006/relationships/hyperlink" Target="https://ecourse2.ccu.edu.tw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SbXgek9Di41-pnwU4Lkb5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C11F3B-6430-4E1E-942F-00D5F9A777A4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1341438"/>
            <a:ext cx="8497887" cy="1627187"/>
          </a:xfrm>
        </p:spPr>
        <p:txBody>
          <a:bodyPr/>
          <a:lstStyle/>
          <a:p>
            <a:pPr eaLnBrk="1" hangingPunct="1"/>
            <a:r>
              <a:rPr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to Algorithms</a:t>
            </a:r>
            <a:endParaRPr altLang="zh-TW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2826814" y="3985900"/>
            <a:ext cx="356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</a:pP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</a:rPr>
              <a:t>Prof. Yao-Ting Huang</a:t>
            </a:r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50825" y="5481638"/>
            <a:ext cx="87137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None/>
            </a:pPr>
            <a:r>
              <a:rPr kumimoji="0" lang="en-US" altLang="zh-TW" sz="2400" b="1" dirty="0">
                <a:solidFill>
                  <a:schemeClr val="accent2"/>
                </a:solidFill>
                <a:latin typeface="Times New Roman" pitchFamily="18" charset="0"/>
              </a:rPr>
              <a:t>Bioinformatics Laboratory,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None/>
            </a:pPr>
            <a:r>
              <a:rPr kumimoji="0" lang="en-US" altLang="zh-TW" sz="2400" b="1" dirty="0">
                <a:solidFill>
                  <a:schemeClr val="accent2"/>
                </a:solidFill>
                <a:latin typeface="Times New Roman" pitchFamily="18" charset="0"/>
              </a:rPr>
              <a:t>Department of Computer Science &amp; Information Engineering,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None/>
            </a:pPr>
            <a:r>
              <a:rPr kumimoji="0" lang="en-US" altLang="zh-TW" sz="2400" b="1" dirty="0">
                <a:solidFill>
                  <a:schemeClr val="accent2"/>
                </a:solidFill>
                <a:latin typeface="Times New Roman" pitchFamily="18" charset="0"/>
              </a:rPr>
              <a:t>National Chung Cheng University.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7657-6BCD-2D6A-C84F-4DDC82C9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70322"/>
            <a:ext cx="8003232" cy="1014462"/>
          </a:xfrm>
        </p:spPr>
        <p:txBody>
          <a:bodyPr/>
          <a:lstStyle/>
          <a:p>
            <a:r>
              <a:rPr lang="en-TW" sz="3600" dirty="0"/>
              <a:t>Impact of Generative AI 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80C3-1557-86AC-088D-2B9DA34BD9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593304"/>
            <a:ext cx="7772400" cy="4932040"/>
          </a:xfrm>
        </p:spPr>
        <p:txBody>
          <a:bodyPr/>
          <a:lstStyle/>
          <a:p>
            <a:r>
              <a:rPr lang="en-TW" b="0" dirty="0"/>
              <a:t>The current GPT-4o can solves 50% of problems in homework and quizes of this lecture.</a:t>
            </a:r>
          </a:p>
          <a:p>
            <a:pPr lvl="1"/>
            <a:r>
              <a:rPr lang="en-US" b="0" dirty="0"/>
              <a:t>T</a:t>
            </a:r>
            <a:r>
              <a:rPr lang="en-TW" b="0" dirty="0"/>
              <a:t>his includes formal proof of some algorithms.</a:t>
            </a:r>
          </a:p>
          <a:p>
            <a:pPr lvl="1"/>
            <a:r>
              <a:rPr lang="en-US" b="0" dirty="0"/>
              <a:t>T</a:t>
            </a:r>
            <a:r>
              <a:rPr lang="en-TW" b="0" dirty="0"/>
              <a:t>ime complexity analysis of algorithms.</a:t>
            </a:r>
          </a:p>
          <a:p>
            <a:pPr lvl="1"/>
            <a:r>
              <a:rPr lang="en-US" b="0" dirty="0"/>
              <a:t>Correct </a:t>
            </a:r>
            <a:r>
              <a:rPr lang="en-US" b="0" dirty="0" err="1"/>
              <a:t>i</a:t>
            </a:r>
            <a:r>
              <a:rPr lang="en-TW" b="0" dirty="0"/>
              <a:t>mplementation of the algorithms.</a:t>
            </a:r>
          </a:p>
          <a:p>
            <a:r>
              <a:rPr lang="en-TW" b="0" dirty="0"/>
              <a:t>However, for complex problems, algorithms, and coding, current GPT is still limited.</a:t>
            </a:r>
          </a:p>
          <a:p>
            <a:pPr lvl="1"/>
            <a:r>
              <a:rPr lang="en-US" b="0" dirty="0"/>
              <a:t>W</a:t>
            </a:r>
            <a:r>
              <a:rPr lang="en-TW" b="0" dirty="0"/>
              <a:t>rong answers or proofs to hard problems.</a:t>
            </a:r>
          </a:p>
          <a:p>
            <a:pPr lvl="1"/>
            <a:r>
              <a:rPr lang="en-TW" b="0" dirty="0"/>
              <a:t>95% of its implementation is correct but still buggy.</a:t>
            </a:r>
          </a:p>
          <a:p>
            <a:pPr lvl="2"/>
            <a:r>
              <a:rPr lang="en-US" b="0" dirty="0"/>
              <a:t>Y</a:t>
            </a:r>
            <a:r>
              <a:rPr lang="en-TW" b="0" dirty="0"/>
              <a:t>ou have to understand every line of code to debug.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A438B-C3BE-599A-A078-A97EBCD4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346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7772400" cy="1014462"/>
          </a:xfrm>
        </p:spPr>
        <p:txBody>
          <a:bodyPr/>
          <a:lstStyle/>
          <a:p>
            <a:r>
              <a:rPr lang="en-US" altLang="zh-TW" sz="3600" dirty="0"/>
              <a:t>Hardware and Software Improvement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3568" y="1311622"/>
            <a:ext cx="7772400" cy="5355878"/>
          </a:xfrm>
        </p:spPr>
        <p:txBody>
          <a:bodyPr/>
          <a:lstStyle/>
          <a:p>
            <a:r>
              <a:rPr lang="en-US" altLang="zh-TW" dirty="0"/>
              <a:t>In practical app, efficiency is affected by hardware and software.</a:t>
            </a:r>
          </a:p>
          <a:p>
            <a:pPr lvl="1"/>
            <a:r>
              <a:rPr lang="en-US" altLang="zh-TW" dirty="0"/>
              <a:t>Hardware</a:t>
            </a:r>
          </a:p>
          <a:p>
            <a:pPr lvl="2"/>
            <a:r>
              <a:rPr lang="en-US" altLang="zh-TW" b="0" dirty="0"/>
              <a:t>Message Passing Interface (MPI)</a:t>
            </a:r>
          </a:p>
          <a:p>
            <a:pPr lvl="2"/>
            <a:r>
              <a:rPr lang="en-US" altLang="zh-TW" b="0" dirty="0"/>
              <a:t>Multithreading programming  (</a:t>
            </a:r>
            <a:r>
              <a:rPr lang="en-US" altLang="zh-TW" b="0" dirty="0" err="1"/>
              <a:t>OpenMP</a:t>
            </a:r>
            <a:r>
              <a:rPr lang="en-US" altLang="zh-TW" b="0" dirty="0"/>
              <a:t>)</a:t>
            </a:r>
          </a:p>
          <a:p>
            <a:pPr lvl="2"/>
            <a:r>
              <a:rPr lang="en-US" altLang="zh-TW" b="0" dirty="0"/>
              <a:t>Vector programming (SIMD) </a:t>
            </a:r>
          </a:p>
          <a:p>
            <a:pPr lvl="2"/>
            <a:r>
              <a:rPr lang="en-US" altLang="zh-TW" b="0" dirty="0"/>
              <a:t>Cache miss rate</a:t>
            </a:r>
          </a:p>
          <a:p>
            <a:pPr lvl="2"/>
            <a:r>
              <a:rPr lang="en-US" altLang="zh-TW" b="0" dirty="0"/>
              <a:t>CUDA</a:t>
            </a:r>
          </a:p>
          <a:p>
            <a:pPr lvl="2"/>
            <a:r>
              <a:rPr lang="en-US" altLang="zh-TW" b="0" dirty="0"/>
              <a:t>Cloud computing</a:t>
            </a:r>
          </a:p>
          <a:p>
            <a:pPr lvl="1"/>
            <a:r>
              <a:rPr lang="en-US" altLang="zh-TW" dirty="0"/>
              <a:t>Software</a:t>
            </a:r>
          </a:p>
          <a:p>
            <a:pPr lvl="2"/>
            <a:r>
              <a:rPr lang="en-US" altLang="zh-TW" b="0" dirty="0"/>
              <a:t>Data structure</a:t>
            </a:r>
          </a:p>
          <a:p>
            <a:pPr lvl="2"/>
            <a:r>
              <a:rPr lang="en-US" altLang="zh-TW" b="0" dirty="0"/>
              <a:t>Algorithm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635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OpenMP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400" dirty="0" err="1"/>
              <a:t>OpenMP</a:t>
            </a:r>
            <a:r>
              <a:rPr lang="en-US" altLang="zh-TW" sz="2400" dirty="0"/>
              <a:t> (Open Multi-Processing) supports shared memory multiprocessing programming, mostly via </a:t>
            </a:r>
            <a:r>
              <a:rPr lang="en-US" altLang="zh-TW" sz="2400" dirty="0">
                <a:solidFill>
                  <a:srgbClr val="FF0000"/>
                </a:solidFill>
              </a:rPr>
              <a:t>compiler directives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18022" y="3531204"/>
            <a:ext cx="3168352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int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main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()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{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009900"/>
              </a:solidFill>
              <a:effectLst/>
              <a:latin typeface="+mn-lt"/>
              <a:ea typeface="Bitstream Vera Sans Mono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const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int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size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33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256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;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009900"/>
              </a:solidFill>
              <a:effectLst/>
              <a:latin typeface="+mn-lt"/>
              <a:ea typeface="Bitstream Vera Sans Mono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double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Table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size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];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009900"/>
              </a:solidFill>
              <a:effectLst/>
              <a:latin typeface="+mn-lt"/>
              <a:ea typeface="Bitstream Vera Sans Mono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600" b="0" i="0" u="sng" strike="noStrike" cap="none" normalizeH="0" baseline="0" dirty="0">
              <a:ln>
                <a:noFill/>
              </a:ln>
              <a:solidFill>
                <a:srgbClr val="003366"/>
              </a:solidFill>
              <a:effectLst/>
              <a:latin typeface="+mn-lt"/>
              <a:ea typeface="Bitstream Vera Sans Mono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   </a:t>
            </a:r>
            <a:r>
              <a:rPr kumimoji="0" lang="zh-TW" altLang="zh-TW" sz="16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#pragma omp parallel </a:t>
            </a:r>
            <a:r>
              <a:rPr kumimoji="0" lang="zh-TW" altLang="zh-TW" sz="1600" b="1" dirty="0">
                <a:solidFill>
                  <a:srgbClr val="FF0000"/>
                </a:solidFill>
                <a:latin typeface="+mn-lt"/>
                <a:ea typeface="Bitstream Vera Sans Mono"/>
                <a:cs typeface="Arial" panose="020B0604020202020204" pitchFamily="34" charset="0"/>
              </a:rPr>
              <a:t>for </a:t>
            </a:r>
            <a:endParaRPr kumimoji="0" lang="en-US" altLang="zh-TW" sz="1600" b="1" dirty="0">
              <a:solidFill>
                <a:srgbClr val="FF0000"/>
              </a:solidFill>
              <a:latin typeface="+mn-lt"/>
              <a:ea typeface="Bitstream Vera Sans Mono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for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(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int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33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0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;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&lt;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size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;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++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) </a:t>
            </a:r>
            <a:endParaRPr kumimoji="0" lang="en-US" altLang="zh-TW" sz="1600" dirty="0">
              <a:solidFill>
                <a:srgbClr val="000000"/>
              </a:solidFill>
              <a:latin typeface="+mn-lt"/>
              <a:ea typeface="Bitstream Vera Sans Mono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Table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]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33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2*n;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 </a:t>
            </a:r>
            <a:endParaRPr kumimoji="0" lang="en-US" altLang="zh-TW" sz="1600" b="0" i="1" u="none" strike="noStrike" cap="none" normalizeH="0" baseline="0" dirty="0">
              <a:ln>
                <a:noFill/>
              </a:ln>
              <a:solidFill>
                <a:srgbClr val="CC3333"/>
              </a:solidFill>
              <a:effectLst/>
              <a:latin typeface="+mn-lt"/>
              <a:ea typeface="Bitstream Vera Sans Mono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n-lt"/>
                <a:ea typeface="Bitstream Vera Sans Mono"/>
                <a:cs typeface="Arial" panose="020B0604020202020204" pitchFamily="34" charset="0"/>
              </a:rPr>
              <a:t>}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029156" y="2807931"/>
            <a:ext cx="3398366" cy="3508653"/>
          </a:xfrm>
          <a:prstGeom prst="rect">
            <a:avLst/>
          </a:prstGeom>
          <a:solidFill>
            <a:srgbClr val="EEE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inherit"/>
              </a:rPr>
              <a:t>int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 main()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{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inherit"/>
              </a:rPr>
              <a:t>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inherit"/>
              </a:rPr>
              <a:t>#pragma omp parallel sections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{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inherit"/>
              </a:rPr>
              <a:t>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inherit"/>
              </a:rPr>
              <a:t>#pragma omp section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{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  <a:ea typeface="inherit"/>
              </a:rPr>
              <a:t>   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inherit"/>
              </a:rPr>
              <a:t>for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inherit"/>
              </a:rPr>
              <a:t>int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 k = 0; k &lt; 100; ++k ) {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zh-TW" sz="1200" b="0" i="0" u="none" strike="noStrike" cap="none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(“Hello”);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  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inherit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>
                <a:solidFill>
                  <a:srgbClr val="FF0000"/>
                </a:solidFill>
                <a:latin typeface="Consolas" panose="020B0609020204030204" pitchFamily="49" charset="0"/>
                <a:ea typeface="inherit"/>
              </a:rPr>
              <a:t>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inherit"/>
              </a:rPr>
              <a:t>#pragma omp section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{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lvl="0" eaLnBrk="0" hangingPunct="0"/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       </a:t>
            </a:r>
            <a:r>
              <a:rPr kumimoji="0" lang="zh-TW" altLang="zh-TW" sz="1200" dirty="0">
                <a:solidFill>
                  <a:srgbClr val="0000FF"/>
                </a:solidFill>
                <a:latin typeface="Consolas" panose="020B0609020204030204" pitchFamily="49" charset="0"/>
                <a:ea typeface="inherit"/>
              </a:rPr>
              <a:t>for</a:t>
            </a:r>
            <a:r>
              <a:rPr kumimoji="0" lang="zh-TW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( </a:t>
            </a:r>
            <a:r>
              <a:rPr kumimoji="0" lang="zh-TW" altLang="zh-TW" sz="1200" dirty="0">
                <a:solidFill>
                  <a:srgbClr val="0000FF"/>
                </a:solidFill>
                <a:latin typeface="Consolas" panose="020B0609020204030204" pitchFamily="49" charset="0"/>
                <a:ea typeface="inherit"/>
              </a:rPr>
              <a:t>int</a:t>
            </a:r>
            <a:r>
              <a:rPr kumimoji="0" lang="zh-TW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zh-TW" sz="1200" dirty="0" err="1">
                <a:solidFill>
                  <a:srgbClr val="5E5E5E"/>
                </a:solidFill>
                <a:latin typeface="Consolas" panose="020B0609020204030204" pitchFamily="49" charset="0"/>
              </a:rPr>
              <a:t>i</a:t>
            </a:r>
            <a:r>
              <a:rPr kumimoji="0" lang="zh-TW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= 0; </a:t>
            </a:r>
            <a:r>
              <a:rPr kumimoji="0" lang="en-US" altLang="zh-TW" sz="1200" dirty="0" err="1">
                <a:solidFill>
                  <a:srgbClr val="5E5E5E"/>
                </a:solidFill>
                <a:latin typeface="Consolas" panose="020B0609020204030204" pitchFamily="49" charset="0"/>
              </a:rPr>
              <a:t>i</a:t>
            </a:r>
            <a:r>
              <a:rPr kumimoji="0" lang="zh-TW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&lt; </a:t>
            </a: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5</a:t>
            </a:r>
            <a:r>
              <a:rPr kumimoji="0" lang="zh-TW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0; ++</a:t>
            </a:r>
            <a:r>
              <a:rPr kumimoji="0" lang="en-US" altLang="zh-TW" sz="1200" dirty="0" err="1">
                <a:solidFill>
                  <a:srgbClr val="5E5E5E"/>
                </a:solidFill>
                <a:latin typeface="Consolas" panose="020B0609020204030204" pitchFamily="49" charset="0"/>
              </a:rPr>
              <a:t>i</a:t>
            </a:r>
            <a:r>
              <a:rPr kumimoji="0" lang="zh-TW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) {</a:t>
            </a:r>
            <a:endParaRPr kumimoji="0" lang="en-US" altLang="zh-TW" sz="1200" dirty="0">
              <a:solidFill>
                <a:srgbClr val="5E5E5E"/>
              </a:solidFill>
              <a:latin typeface="Consolas" panose="020B0609020204030204" pitchFamily="49" charset="0"/>
            </a:endParaRPr>
          </a:p>
          <a:p>
            <a:pPr lvl="0" eaLnBrk="0" hangingPunct="0"/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zh-TW" sz="1200" dirty="0" err="1">
                <a:solidFill>
                  <a:srgbClr val="5E5E5E"/>
                </a:solidFill>
                <a:latin typeface="Consolas" panose="020B0609020204030204" pitchFamily="49" charset="0"/>
              </a:rPr>
              <a:t>printf</a:t>
            </a: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(“World”);</a:t>
            </a:r>
          </a:p>
          <a:p>
            <a:pPr lvl="0" eaLnBrk="0" hangingPunct="0"/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       </a:t>
            </a:r>
            <a:r>
              <a:rPr kumimoji="0" lang="zh-TW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}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dirty="0">
                <a:solidFill>
                  <a:srgbClr val="5E5E5E"/>
                </a:solidFill>
                <a:latin typeface="Consolas" panose="020B0609020204030204" pitchFamily="49" charset="0"/>
              </a:rPr>
              <a:t> 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5E5E5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64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91680" y="3304787"/>
            <a:ext cx="5943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https://mirrors.edge.kernel.org/pub/linux/kernel/people/geoff/cell/ps3-linux-docs/CellProgrammingTutorial/BasicsOfSIMDProgramming.html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70322"/>
            <a:ext cx="7772400" cy="870920"/>
          </a:xfrm>
        </p:spPr>
        <p:txBody>
          <a:bodyPr/>
          <a:lstStyle/>
          <a:p>
            <a:r>
              <a:rPr lang="en-US" altLang="zh-TW" dirty="0"/>
              <a:t>SIMD (Vector) Programming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23552"/>
          <a:stretch/>
        </p:blipFill>
        <p:spPr>
          <a:xfrm>
            <a:off x="2195736" y="1382108"/>
            <a:ext cx="4410075" cy="19442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09" r="-1"/>
          <a:stretch/>
        </p:blipFill>
        <p:spPr>
          <a:xfrm>
            <a:off x="1115616" y="3572544"/>
            <a:ext cx="2026615" cy="27527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050" y="3551448"/>
            <a:ext cx="3648075" cy="3057525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932040" y="6273823"/>
            <a:ext cx="3754760" cy="39367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66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 World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23528" y="1593304"/>
            <a:ext cx="8712968" cy="4572000"/>
          </a:xfrm>
        </p:spPr>
        <p:txBody>
          <a:bodyPr/>
          <a:lstStyle/>
          <a:p>
            <a:r>
              <a:rPr lang="en-US" altLang="zh-TW" sz="2400" dirty="0"/>
              <a:t>Multiple technologies are integrated for best performance.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5122" name="Picture 2" descr="MPI, OpenMP and SIMD re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56159"/>
            <a:ext cx="5257800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15816" y="640906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http://sci.tuomastonteri.fi/programming/sse</a:t>
            </a:r>
          </a:p>
        </p:txBody>
      </p:sp>
    </p:spTree>
    <p:extLst>
      <p:ext uri="{BB962C8B-B14F-4D97-AF65-F5344CB8AC3E}">
        <p14:creationId xmlns:p14="http://schemas.microsoft.com/office/powerpoint/2010/main" val="71049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Array vs Linked List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1593304"/>
            <a:ext cx="7772400" cy="1403648"/>
          </a:xfrm>
        </p:spPr>
        <p:txBody>
          <a:bodyPr/>
          <a:lstStyle/>
          <a:p>
            <a:r>
              <a:rPr lang="en-US" altLang="zh-TW" sz="2800" b="0" dirty="0"/>
              <a:t>Access each element in an array </a:t>
            </a:r>
            <a:r>
              <a:rPr lang="en-US" altLang="zh-TW" sz="2800" b="0" dirty="0" err="1"/>
              <a:t>v.s</a:t>
            </a:r>
            <a:r>
              <a:rPr lang="en-US" altLang="zh-TW" sz="2800" b="0" dirty="0"/>
              <a:t>. linked list</a:t>
            </a:r>
          </a:p>
          <a:p>
            <a:r>
              <a:rPr lang="en-US" altLang="zh-TW" sz="2800" b="0" dirty="0"/>
              <a:t>Which one is faster during sequential access?</a:t>
            </a:r>
            <a:endParaRPr lang="zh-TW" altLang="en-US" sz="28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95530"/>
              </p:ext>
            </p:extLst>
          </p:nvPr>
        </p:nvGraphicFramePr>
        <p:xfrm>
          <a:off x="1878482" y="3140968"/>
          <a:ext cx="4876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8151316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777005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53090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341135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897246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893546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931617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6723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6813"/>
                  </a:ext>
                </a:extLst>
              </a:tr>
            </a:tbl>
          </a:graphicData>
        </a:graphic>
      </p:graphicFrame>
      <p:sp>
        <p:nvSpPr>
          <p:cNvPr id="7" name="圓角矩形 6"/>
          <p:cNvSpPr/>
          <p:nvPr/>
        </p:nvSpPr>
        <p:spPr>
          <a:xfrm>
            <a:off x="1950490" y="4509120"/>
            <a:ext cx="50405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2872332" y="4509120"/>
            <a:ext cx="50405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9" idx="1"/>
          </p:cNvCxnSpPr>
          <p:nvPr/>
        </p:nvCxnSpPr>
        <p:spPr>
          <a:xfrm>
            <a:off x="2454546" y="4725144"/>
            <a:ext cx="417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3836960" y="4509120"/>
            <a:ext cx="50405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4758802" y="4509120"/>
            <a:ext cx="50405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14" name="直線單箭頭接點 13"/>
          <p:cNvCxnSpPr>
            <a:stCxn id="12" idx="3"/>
            <a:endCxn id="13" idx="1"/>
          </p:cNvCxnSpPr>
          <p:nvPr/>
        </p:nvCxnSpPr>
        <p:spPr>
          <a:xfrm>
            <a:off x="4341016" y="4725144"/>
            <a:ext cx="417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3376388" y="4725144"/>
            <a:ext cx="417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694906" y="4509120"/>
            <a:ext cx="50405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6616748" y="4509120"/>
            <a:ext cx="50405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18" name="直線單箭頭接點 17"/>
          <p:cNvCxnSpPr>
            <a:stCxn id="16" idx="3"/>
            <a:endCxn id="17" idx="1"/>
          </p:cNvCxnSpPr>
          <p:nvPr/>
        </p:nvCxnSpPr>
        <p:spPr>
          <a:xfrm>
            <a:off x="6198962" y="4725144"/>
            <a:ext cx="417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5234334" y="4725144"/>
            <a:ext cx="417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538590" y="4509120"/>
            <a:ext cx="50405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21" name="直線單箭頭接點 20"/>
          <p:cNvCxnSpPr>
            <a:endCxn id="20" idx="1"/>
          </p:cNvCxnSpPr>
          <p:nvPr/>
        </p:nvCxnSpPr>
        <p:spPr>
          <a:xfrm>
            <a:off x="7120804" y="4725144"/>
            <a:ext cx="417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8042646" y="4744938"/>
            <a:ext cx="417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5401" y="3105472"/>
            <a:ext cx="87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46050" y="4496586"/>
            <a:ext cx="1497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Linked list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743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Cache Miss Reduces Speed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800" dirty="0"/>
              <a:t>RAM is way too slow compared with cache.</a:t>
            </a:r>
          </a:p>
          <a:p>
            <a:pPr lvl="1"/>
            <a:r>
              <a:rPr lang="en-US" altLang="zh-TW" sz="2200" b="0" dirty="0"/>
              <a:t>Sequential access in an array (cache hit) is faster than random access in a list, tree, or graph.</a:t>
            </a:r>
            <a:endParaRPr lang="zh-TW" altLang="en-US" sz="22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7170" name="Picture 2" descr="https://software.intel.com/sites/default/files/m/d/4/1/d/8/device-fission-figure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87364"/>
            <a:ext cx="70485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979712" y="620558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https://software.intel.com/sites/default/files/m/d/4/1/d/8/device-fission-figure-1.gif</a:t>
            </a:r>
          </a:p>
        </p:txBody>
      </p:sp>
    </p:spTree>
    <p:extLst>
      <p:ext uri="{BB962C8B-B14F-4D97-AF65-F5344CB8AC3E}">
        <p14:creationId xmlns:p14="http://schemas.microsoft.com/office/powerpoint/2010/main" val="2986807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7772400" cy="1014462"/>
          </a:xfrm>
        </p:spPr>
        <p:txBody>
          <a:bodyPr/>
          <a:lstStyle/>
          <a:p>
            <a:r>
              <a:rPr lang="en-US" altLang="zh-TW" sz="3600" dirty="0"/>
              <a:t>Hardware and Software Improvement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3568" y="1311622"/>
            <a:ext cx="7772400" cy="5355878"/>
          </a:xfrm>
        </p:spPr>
        <p:txBody>
          <a:bodyPr/>
          <a:lstStyle/>
          <a:p>
            <a:r>
              <a:rPr lang="en-US" altLang="zh-TW" dirty="0"/>
              <a:t>In practical app, efficiency is improved by both hardware and software.</a:t>
            </a:r>
          </a:p>
          <a:p>
            <a:pPr lvl="1"/>
            <a:r>
              <a:rPr lang="en-US" altLang="zh-TW" dirty="0"/>
              <a:t>Hardware</a:t>
            </a:r>
          </a:p>
          <a:p>
            <a:pPr lvl="2"/>
            <a:r>
              <a:rPr lang="en-US" altLang="zh-TW" b="0" dirty="0">
                <a:solidFill>
                  <a:schemeClr val="bg1">
                    <a:lumMod val="75000"/>
                  </a:schemeClr>
                </a:solidFill>
              </a:rPr>
              <a:t>Message Passing Interface (MPI)</a:t>
            </a:r>
          </a:p>
          <a:p>
            <a:pPr lvl="2"/>
            <a:r>
              <a:rPr lang="en-US" altLang="zh-TW" b="0" dirty="0">
                <a:solidFill>
                  <a:schemeClr val="bg1">
                    <a:lumMod val="75000"/>
                  </a:schemeClr>
                </a:solidFill>
              </a:rPr>
              <a:t>Multithreading programming  (</a:t>
            </a:r>
            <a:r>
              <a:rPr lang="en-US" altLang="zh-TW" b="0" dirty="0" err="1">
                <a:solidFill>
                  <a:schemeClr val="bg1">
                    <a:lumMod val="75000"/>
                  </a:schemeClr>
                </a:solidFill>
              </a:rPr>
              <a:t>OpenMP</a:t>
            </a:r>
            <a:r>
              <a:rPr lang="en-US" altLang="zh-TW" b="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en-US" altLang="zh-TW" b="0" dirty="0">
                <a:solidFill>
                  <a:schemeClr val="bg1">
                    <a:lumMod val="75000"/>
                  </a:schemeClr>
                </a:solidFill>
              </a:rPr>
              <a:t>Vector programming (SIMD) </a:t>
            </a:r>
          </a:p>
          <a:p>
            <a:pPr lvl="2"/>
            <a:r>
              <a:rPr lang="en-US" altLang="zh-TW" b="0" dirty="0">
                <a:solidFill>
                  <a:schemeClr val="bg1">
                    <a:lumMod val="75000"/>
                  </a:schemeClr>
                </a:solidFill>
              </a:rPr>
              <a:t>Cache miss rate</a:t>
            </a:r>
          </a:p>
          <a:p>
            <a:pPr lvl="2"/>
            <a:r>
              <a:rPr lang="en-US" altLang="zh-TW" b="0" dirty="0">
                <a:solidFill>
                  <a:schemeClr val="bg1">
                    <a:lumMod val="75000"/>
                  </a:schemeClr>
                </a:solidFill>
              </a:rPr>
              <a:t>CUDA</a:t>
            </a:r>
          </a:p>
          <a:p>
            <a:pPr lvl="2"/>
            <a:r>
              <a:rPr lang="en-US" altLang="zh-TW" b="0" dirty="0">
                <a:solidFill>
                  <a:schemeClr val="bg1">
                    <a:lumMod val="75000"/>
                  </a:schemeClr>
                </a:solidFill>
              </a:rPr>
              <a:t>Cloud computing</a:t>
            </a:r>
          </a:p>
          <a:p>
            <a:pPr lvl="1"/>
            <a:r>
              <a:rPr lang="en-US" altLang="zh-TW" dirty="0"/>
              <a:t>Software</a:t>
            </a:r>
          </a:p>
          <a:p>
            <a:pPr lvl="2"/>
            <a:r>
              <a:rPr lang="en-US" altLang="zh-TW" b="0" dirty="0"/>
              <a:t>Data structure</a:t>
            </a:r>
          </a:p>
          <a:p>
            <a:pPr lvl="2"/>
            <a:r>
              <a:rPr lang="en-US" altLang="zh-TW" b="0"/>
              <a:t>Algorithm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751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4659-7E10-4BA7-9E15-A64182DF686C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Complexity (Big O Notations)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Hash function: O(1)</a:t>
            </a:r>
          </a:p>
          <a:p>
            <a:r>
              <a:rPr lang="en-US" altLang="zh-TW" dirty="0"/>
              <a:t>Binary search: O(log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The </a:t>
            </a:r>
            <a:r>
              <a:rPr lang="en-US" altLang="zh-TW" i="1" dirty="0" err="1"/>
              <a:t>i</a:t>
            </a:r>
            <a:r>
              <a:rPr lang="en-US" altLang="zh-TW" dirty="0" err="1"/>
              <a:t>-th</a:t>
            </a:r>
            <a:r>
              <a:rPr lang="en-US" altLang="zh-TW" dirty="0"/>
              <a:t> largest element: O(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Merge sort: O(</a:t>
            </a:r>
            <a:r>
              <a:rPr lang="en-US" altLang="zh-TW" i="1" dirty="0"/>
              <a:t>n</a:t>
            </a:r>
            <a:r>
              <a:rPr lang="en-US" altLang="zh-TW" dirty="0"/>
              <a:t> log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Insertion sort: O(</a:t>
            </a:r>
            <a:r>
              <a:rPr lang="en-US" altLang="zh-TW" i="1" dirty="0"/>
              <a:t>n</a:t>
            </a:r>
            <a:r>
              <a:rPr lang="en-US" altLang="zh-TW" baseline="30000" dirty="0"/>
              <a:t>2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…</a:t>
            </a:r>
          </a:p>
          <a:p>
            <a:r>
              <a:rPr lang="en-US" altLang="zh-TW" dirty="0"/>
              <a:t>Recursive </a:t>
            </a:r>
            <a:r>
              <a:rPr lang="en-US" altLang="zh-TW" dirty="0" err="1"/>
              <a:t>Fibnacci</a:t>
            </a:r>
            <a:r>
              <a:rPr lang="en-US" altLang="zh-TW" dirty="0"/>
              <a:t>: O(1.5</a:t>
            </a:r>
            <a:r>
              <a:rPr lang="en-US" altLang="zh-TW" baseline="30000" dirty="0"/>
              <a:t>n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645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E312-1E85-4570-91EE-F4CB93206DA6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Practical Complexity</a:t>
            </a:r>
          </a:p>
        </p:txBody>
      </p:sp>
      <p:graphicFrame>
        <p:nvGraphicFramePr>
          <p:cNvPr id="223235" name="Object 3"/>
          <p:cNvGraphicFramePr>
            <a:graphicFrameLocks noChangeAspect="1"/>
          </p:cNvGraphicFramePr>
          <p:nvPr/>
        </p:nvGraphicFramePr>
        <p:xfrm>
          <a:off x="0" y="1524000"/>
          <a:ext cx="9036050" cy="526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5467796" imgH="3134005" progId="Excel.Chart.8">
                  <p:embed/>
                </p:oleObj>
              </mc:Choice>
              <mc:Fallback>
                <p:oleObj name="Chart" r:id="rId2" imgW="5467796" imgH="313400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9036050" cy="526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326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69900"/>
            <a:ext cx="7772400" cy="1014413"/>
          </a:xfrm>
        </p:spPr>
        <p:txBody>
          <a:bodyPr/>
          <a:lstStyle/>
          <a:p>
            <a:pPr eaLnBrk="1" hangingPunct="1"/>
            <a:r>
              <a:rPr lang="en-US" altLang="zh-TW" dirty="0"/>
              <a:t> Lecture Information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A4E916-EACB-42B7-9D06-60E6376C34A8}" type="slidenum">
              <a:rPr lang="en-US" altLang="zh-TW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59385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zh-TW" dirty="0"/>
              <a:t>This lecture is EMI and distance learning.</a:t>
            </a:r>
          </a:p>
          <a:p>
            <a:pPr lvl="1" eaLnBrk="1" hangingPunct="1"/>
            <a:r>
              <a:rPr lang="en-US" altLang="zh-TW" b="0" dirty="0"/>
              <a:t>Chinese and English videos are posted on Ecourse2.</a:t>
            </a:r>
          </a:p>
          <a:p>
            <a:pPr lvl="2" eaLnBrk="1" hangingPunct="1"/>
            <a:r>
              <a:rPr lang="en-US" altLang="zh-TW" dirty="0">
                <a:hlinkClick r:id="rId2"/>
              </a:rPr>
              <a:t>https://ecourse2.ccu.edu.tw</a:t>
            </a:r>
            <a:endParaRPr lang="en-US" altLang="zh-TW" dirty="0"/>
          </a:p>
          <a:p>
            <a:pPr lvl="1" eaLnBrk="1" hangingPunct="1"/>
            <a:r>
              <a:rPr lang="en-US" altLang="zh-TW" b="0" dirty="0"/>
              <a:t>16 weeks schedule.</a:t>
            </a:r>
          </a:p>
          <a:p>
            <a:pPr lvl="1" eaLnBrk="1" hangingPunct="1"/>
            <a:r>
              <a:rPr lang="en-US" altLang="zh-TW" b="0" dirty="0"/>
              <a:t>Past lecture </a:t>
            </a:r>
            <a:r>
              <a:rPr lang="en-US" altLang="zh-TW" b="0" dirty="0" err="1"/>
              <a:t>youtube</a:t>
            </a:r>
            <a:r>
              <a:rPr lang="en-US" altLang="zh-TW" b="0" dirty="0"/>
              <a:t> videos:</a:t>
            </a:r>
          </a:p>
          <a:p>
            <a:pPr lvl="2" eaLnBrk="1" hangingPunct="1"/>
            <a:r>
              <a:rPr lang="en-US" altLang="zh-TW" b="0" dirty="0"/>
              <a:t>https://</a:t>
            </a:r>
            <a:r>
              <a:rPr lang="en-US" altLang="zh-TW" b="0" dirty="0" err="1"/>
              <a:t>www.youtube.com</a:t>
            </a:r>
            <a:r>
              <a:rPr lang="en-US" altLang="zh-TW" b="0" dirty="0"/>
              <a:t>/channel/UCSbXgek9Di41-pnwU4Lkb5A</a:t>
            </a:r>
          </a:p>
          <a:p>
            <a:pPr eaLnBrk="1" hangingPunct="1"/>
            <a:r>
              <a:rPr lang="en-US" altLang="zh-TW" dirty="0"/>
              <a:t>You only need to show up in the midterm and final exams.</a:t>
            </a:r>
          </a:p>
          <a:p>
            <a:pPr lvl="1" eaLnBrk="1" hangingPunct="1"/>
            <a:r>
              <a:rPr lang="en-US" altLang="zh-TW" b="0" dirty="0"/>
              <a:t>Homework and online quizzes will be submitted online.</a:t>
            </a:r>
          </a:p>
        </p:txBody>
      </p:sp>
    </p:spTree>
    <p:extLst>
      <p:ext uri="{BB962C8B-B14F-4D97-AF65-F5344CB8AC3E}">
        <p14:creationId xmlns:p14="http://schemas.microsoft.com/office/powerpoint/2010/main" val="1608370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3352-A39B-4A84-B6C1-4B0CBFECE278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Exponential Growth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593304"/>
            <a:ext cx="7772400" cy="5148064"/>
          </a:xfrm>
        </p:spPr>
        <p:txBody>
          <a:bodyPr/>
          <a:lstStyle/>
          <a:p>
            <a:r>
              <a:rPr lang="en-US" altLang="zh-TW" dirty="0"/>
              <a:t>This is often due to the following reasons:</a:t>
            </a:r>
          </a:p>
          <a:p>
            <a:pPr lvl="1"/>
            <a:r>
              <a:rPr lang="en-US" altLang="zh-TW" b="0" dirty="0"/>
              <a:t>Your program is not well written.</a:t>
            </a:r>
          </a:p>
          <a:p>
            <a:pPr lvl="1"/>
            <a:endParaRPr lang="en-US" altLang="zh-TW" b="0" dirty="0"/>
          </a:p>
          <a:p>
            <a:pPr lvl="1"/>
            <a:endParaRPr lang="en-US" altLang="zh-TW" b="0" dirty="0"/>
          </a:p>
          <a:p>
            <a:pPr lvl="1"/>
            <a:endParaRPr lang="en-US" altLang="zh-TW" b="0" dirty="0"/>
          </a:p>
          <a:p>
            <a:pPr lvl="1"/>
            <a:endParaRPr lang="en-US" altLang="zh-TW" b="0" dirty="0"/>
          </a:p>
          <a:p>
            <a:pPr lvl="1"/>
            <a:endParaRPr lang="en-US" altLang="zh-TW" b="0" dirty="0"/>
          </a:p>
          <a:p>
            <a:pPr lvl="1"/>
            <a:r>
              <a:rPr lang="en-US" altLang="zh-TW" b="0" dirty="0"/>
              <a:t>The problem is in fact really hard.</a:t>
            </a:r>
          </a:p>
          <a:p>
            <a:pPr lvl="2"/>
            <a:r>
              <a:rPr lang="en-US" altLang="zh-TW" b="0" dirty="0"/>
              <a:t>You need to learn different techniques for solving these problems.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816722" y="2708920"/>
            <a:ext cx="5181228" cy="175432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5000"/>
              <a:buFont typeface="Wingdings" charset="2"/>
              <a:buChar char="n"/>
              <a:defRPr kumimoji="1" sz="3200" b="1">
                <a:solidFill>
                  <a:schemeClr val="tx2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charset="2"/>
              <a:buChar char="u"/>
              <a:defRPr kumimoji="1" sz="2800">
                <a:solidFill>
                  <a:schemeClr val="tx2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2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Font typeface="Times New Roman" charset="0"/>
              <a:buChar char="−"/>
              <a:defRPr kumimoji="1" sz="2000">
                <a:solidFill>
                  <a:schemeClr val="tx2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Font typeface="Times New Roman" charset="0"/>
              <a:buChar char="–"/>
              <a:defRPr kumimoji="1" sz="2000">
                <a:solidFill>
                  <a:schemeClr val="tx2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charset="0"/>
              <a:buChar char="–"/>
              <a:defRPr kumimoji="1" sz="2000">
                <a:solidFill>
                  <a:schemeClr val="tx2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charset="0"/>
              <a:buChar char="–"/>
              <a:defRPr kumimoji="1" sz="2000">
                <a:solidFill>
                  <a:schemeClr val="tx2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charset="0"/>
              <a:buChar char="–"/>
              <a:defRPr kumimoji="1" sz="2000">
                <a:solidFill>
                  <a:schemeClr val="tx2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charset="0"/>
              <a:buChar char="–"/>
              <a:defRPr kumimoji="1" sz="2000">
                <a:solidFill>
                  <a:schemeClr val="tx2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 err="1"/>
              <a:t>int</a:t>
            </a:r>
            <a:r>
              <a:rPr lang="en-US" altLang="zh-TW" sz="1800" dirty="0"/>
              <a:t> fib (</a:t>
            </a:r>
            <a:r>
              <a:rPr lang="en-US" altLang="zh-TW" sz="1800" dirty="0" err="1"/>
              <a:t>int</a:t>
            </a:r>
            <a:r>
              <a:rPr lang="en-US" altLang="zh-TW" sz="1800" dirty="0"/>
              <a:t> </a:t>
            </a:r>
            <a:r>
              <a:rPr lang="en-US" altLang="zh-TW" sz="1800" i="1" dirty="0"/>
              <a:t>n</a:t>
            </a:r>
            <a:r>
              <a:rPr lang="en-US" altLang="zh-TW" sz="1800" dirty="0"/>
              <a:t>){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/>
              <a:t>	if(</a:t>
            </a:r>
            <a:r>
              <a:rPr lang="en-US" altLang="zh-TW" sz="1800" i="1" dirty="0"/>
              <a:t>n</a:t>
            </a:r>
            <a:r>
              <a:rPr lang="en-US" altLang="zh-TW" sz="1800" dirty="0"/>
              <a:t> == 0 || </a:t>
            </a:r>
            <a:r>
              <a:rPr lang="en-US" altLang="zh-TW" sz="1800" i="1" dirty="0"/>
              <a:t>n </a:t>
            </a:r>
            <a:r>
              <a:rPr lang="en-US" altLang="zh-TW" sz="1800" dirty="0"/>
              <a:t>== 1)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/>
              <a:t>		return </a:t>
            </a:r>
            <a:r>
              <a:rPr lang="en-US" altLang="zh-TW" sz="1800" i="1" dirty="0"/>
              <a:t>n</a:t>
            </a:r>
            <a:r>
              <a:rPr lang="en-US" altLang="zh-TW" sz="1800" dirty="0"/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/>
              <a:t>	else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/>
              <a:t>		return ( fib (</a:t>
            </a:r>
            <a:r>
              <a:rPr lang="en-US" altLang="zh-TW" sz="1800" i="1" dirty="0"/>
              <a:t>n</a:t>
            </a:r>
            <a:r>
              <a:rPr lang="en-US" altLang="zh-TW" sz="1800" dirty="0"/>
              <a:t>-1) + fib (</a:t>
            </a:r>
            <a:r>
              <a:rPr lang="en-US" altLang="zh-TW" sz="1800" i="1" dirty="0"/>
              <a:t>n</a:t>
            </a:r>
            <a:r>
              <a:rPr lang="en-US" altLang="zh-TW" sz="1800" dirty="0"/>
              <a:t>-2)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/>
              <a:t>}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117065"/>
              </p:ext>
            </p:extLst>
          </p:nvPr>
        </p:nvGraphicFramePr>
        <p:xfrm>
          <a:off x="146050" y="2996952"/>
          <a:ext cx="3466575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286000" imgH="711200" progId="Equation.3">
                  <p:embed/>
                </p:oleObj>
              </mc:Choice>
              <mc:Fallback>
                <p:oleObj name="方程式" r:id="rId2" imgW="2286000" imgH="711200" progId="Equation.3">
                  <p:embed/>
                  <p:pic>
                    <p:nvPicPr>
                      <p:cNvPr id="2150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" y="2996952"/>
                        <a:ext cx="3466575" cy="10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30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B44D5E0A-8E3D-44C7-BB4A-18E5B00BD32D}" type="slidenum">
              <a:rPr kumimoji="0" lang="en-US" altLang="zh-TW"/>
              <a:pPr/>
              <a:t>21</a:t>
            </a:fld>
            <a:endParaRPr kumimoji="0" lang="en-US" altLang="zh-TW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Easy and Hard Problems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557338"/>
            <a:ext cx="8424863" cy="4538662"/>
          </a:xfrm>
        </p:spPr>
        <p:txBody>
          <a:bodyPr/>
          <a:lstStyle/>
          <a:p>
            <a:pPr lvl="1" eaLnBrk="1" hangingPunct="1"/>
            <a:r>
              <a:rPr lang="en-US" altLang="zh-TW" sz="2400" dirty="0"/>
              <a:t>e.g., Euler Tour </a:t>
            </a:r>
            <a:r>
              <a:rPr lang="en-US" altLang="zh-TW" sz="2400" dirty="0" err="1"/>
              <a:t>v.s</a:t>
            </a:r>
            <a:r>
              <a:rPr lang="en-US" altLang="zh-TW" sz="2400" dirty="0"/>
              <a:t>. Hamiltonian cycle.</a:t>
            </a:r>
          </a:p>
        </p:txBody>
      </p:sp>
      <p:graphicFrame>
        <p:nvGraphicFramePr>
          <p:cNvPr id="13317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7622366"/>
              </p:ext>
            </p:extLst>
          </p:nvPr>
        </p:nvGraphicFramePr>
        <p:xfrm>
          <a:off x="3781792" y="3644899"/>
          <a:ext cx="5038358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632448" imgH="2723388" progId="Visio.Drawing.11">
                  <p:embed/>
                </p:oleObj>
              </mc:Choice>
              <mc:Fallback>
                <p:oleObj name="Visio" r:id="rId2" imgW="6632448" imgH="27233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792" y="3644899"/>
                        <a:ext cx="5038358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3330575"/>
            <a:ext cx="2890837" cy="276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8327" name="Line 7"/>
          <p:cNvSpPr>
            <a:spLocks noChangeShapeType="1"/>
          </p:cNvSpPr>
          <p:nvPr/>
        </p:nvSpPr>
        <p:spPr bwMode="auto">
          <a:xfrm flipH="1">
            <a:off x="1327150" y="3770313"/>
            <a:ext cx="28733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328" name="Line 8"/>
          <p:cNvSpPr>
            <a:spLocks noChangeShapeType="1"/>
          </p:cNvSpPr>
          <p:nvPr/>
        </p:nvSpPr>
        <p:spPr bwMode="auto">
          <a:xfrm>
            <a:off x="1327150" y="3770313"/>
            <a:ext cx="0" cy="19431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329" name="Line 9"/>
          <p:cNvSpPr>
            <a:spLocks noChangeShapeType="1"/>
          </p:cNvSpPr>
          <p:nvPr/>
        </p:nvSpPr>
        <p:spPr bwMode="auto">
          <a:xfrm flipH="1">
            <a:off x="1327150" y="5713413"/>
            <a:ext cx="194468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330" name="Line 10"/>
          <p:cNvSpPr>
            <a:spLocks noChangeShapeType="1"/>
          </p:cNvSpPr>
          <p:nvPr/>
        </p:nvSpPr>
        <p:spPr bwMode="auto">
          <a:xfrm flipH="1" flipV="1">
            <a:off x="3271838" y="5065713"/>
            <a:ext cx="0" cy="6477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331" name="Line 11"/>
          <p:cNvSpPr>
            <a:spLocks noChangeShapeType="1"/>
          </p:cNvSpPr>
          <p:nvPr/>
        </p:nvSpPr>
        <p:spPr bwMode="auto">
          <a:xfrm flipH="1" flipV="1">
            <a:off x="1327150" y="5065713"/>
            <a:ext cx="194468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332" name="Freeform 12"/>
          <p:cNvSpPr>
            <a:spLocks/>
          </p:cNvSpPr>
          <p:nvPr/>
        </p:nvSpPr>
        <p:spPr bwMode="auto">
          <a:xfrm>
            <a:off x="1327150" y="3770313"/>
            <a:ext cx="1152525" cy="1223962"/>
          </a:xfrm>
          <a:custGeom>
            <a:avLst/>
            <a:gdLst>
              <a:gd name="T0" fmla="*/ 0 w 726"/>
              <a:gd name="T1" fmla="*/ 1223962 h 771"/>
              <a:gd name="T2" fmla="*/ 215900 w 726"/>
              <a:gd name="T3" fmla="*/ 647700 h 771"/>
              <a:gd name="T4" fmla="*/ 431800 w 726"/>
              <a:gd name="T5" fmla="*/ 358775 h 771"/>
              <a:gd name="T6" fmla="*/ 720725 w 726"/>
              <a:gd name="T7" fmla="*/ 215900 h 771"/>
              <a:gd name="T8" fmla="*/ 1152525 w 726"/>
              <a:gd name="T9" fmla="*/ 0 h 7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6" h="771">
                <a:moveTo>
                  <a:pt x="0" y="771"/>
                </a:moveTo>
                <a:cubicBezTo>
                  <a:pt x="45" y="635"/>
                  <a:pt x="91" y="499"/>
                  <a:pt x="136" y="408"/>
                </a:cubicBezTo>
                <a:cubicBezTo>
                  <a:pt x="181" y="317"/>
                  <a:pt x="219" y="271"/>
                  <a:pt x="272" y="226"/>
                </a:cubicBezTo>
                <a:cubicBezTo>
                  <a:pt x="325" y="181"/>
                  <a:pt x="378" y="174"/>
                  <a:pt x="454" y="136"/>
                </a:cubicBezTo>
                <a:cubicBezTo>
                  <a:pt x="530" y="98"/>
                  <a:pt x="681" y="23"/>
                  <a:pt x="726" y="0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333" name="Line 13"/>
          <p:cNvSpPr>
            <a:spLocks noChangeShapeType="1"/>
          </p:cNvSpPr>
          <p:nvPr/>
        </p:nvSpPr>
        <p:spPr bwMode="auto">
          <a:xfrm>
            <a:off x="2479675" y="3770313"/>
            <a:ext cx="0" cy="19431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334" name="Freeform 14"/>
          <p:cNvSpPr>
            <a:spLocks/>
          </p:cNvSpPr>
          <p:nvPr/>
        </p:nvSpPr>
        <p:spPr bwMode="auto">
          <a:xfrm>
            <a:off x="2551113" y="5065713"/>
            <a:ext cx="649287" cy="647700"/>
          </a:xfrm>
          <a:custGeom>
            <a:avLst/>
            <a:gdLst>
              <a:gd name="T0" fmla="*/ 0 w 409"/>
              <a:gd name="T1" fmla="*/ 647700 h 408"/>
              <a:gd name="T2" fmla="*/ 215900 w 409"/>
              <a:gd name="T3" fmla="*/ 576263 h 408"/>
              <a:gd name="T4" fmla="*/ 288925 w 409"/>
              <a:gd name="T5" fmla="*/ 504825 h 408"/>
              <a:gd name="T6" fmla="*/ 360362 w 409"/>
              <a:gd name="T7" fmla="*/ 360363 h 408"/>
              <a:gd name="T8" fmla="*/ 360362 w 409"/>
              <a:gd name="T9" fmla="*/ 215900 h 408"/>
              <a:gd name="T10" fmla="*/ 504825 w 409"/>
              <a:gd name="T11" fmla="*/ 144463 h 408"/>
              <a:gd name="T12" fmla="*/ 576262 w 409"/>
              <a:gd name="T13" fmla="*/ 71438 h 408"/>
              <a:gd name="T14" fmla="*/ 649287 w 409"/>
              <a:gd name="T15" fmla="*/ 0 h 4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09" h="408">
                <a:moveTo>
                  <a:pt x="0" y="408"/>
                </a:moveTo>
                <a:cubicBezTo>
                  <a:pt x="53" y="393"/>
                  <a:pt x="106" y="378"/>
                  <a:pt x="136" y="363"/>
                </a:cubicBezTo>
                <a:cubicBezTo>
                  <a:pt x="166" y="348"/>
                  <a:pt x="167" y="341"/>
                  <a:pt x="182" y="318"/>
                </a:cubicBezTo>
                <a:cubicBezTo>
                  <a:pt x="197" y="295"/>
                  <a:pt x="220" y="257"/>
                  <a:pt x="227" y="227"/>
                </a:cubicBezTo>
                <a:cubicBezTo>
                  <a:pt x="234" y="197"/>
                  <a:pt x="212" y="159"/>
                  <a:pt x="227" y="136"/>
                </a:cubicBezTo>
                <a:cubicBezTo>
                  <a:pt x="242" y="113"/>
                  <a:pt x="295" y="106"/>
                  <a:pt x="318" y="91"/>
                </a:cubicBezTo>
                <a:cubicBezTo>
                  <a:pt x="341" y="76"/>
                  <a:pt x="348" y="60"/>
                  <a:pt x="363" y="45"/>
                </a:cubicBezTo>
                <a:cubicBezTo>
                  <a:pt x="378" y="30"/>
                  <a:pt x="394" y="7"/>
                  <a:pt x="409" y="0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335" name="Line 15"/>
          <p:cNvSpPr>
            <a:spLocks noChangeShapeType="1"/>
          </p:cNvSpPr>
          <p:nvPr/>
        </p:nvSpPr>
        <p:spPr bwMode="auto">
          <a:xfrm flipH="1">
            <a:off x="3271838" y="3770313"/>
            <a:ext cx="0" cy="1295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336" name="Line 16"/>
          <p:cNvSpPr>
            <a:spLocks noChangeShapeType="1"/>
          </p:cNvSpPr>
          <p:nvPr/>
        </p:nvSpPr>
        <p:spPr bwMode="auto">
          <a:xfrm>
            <a:off x="1687513" y="3770313"/>
            <a:ext cx="1584325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08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08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08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0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08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08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0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08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08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08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27" grpId="0" animBg="1"/>
      <p:bldP spid="1208328" grpId="0" animBg="1"/>
      <p:bldP spid="1208329" grpId="0" animBg="1"/>
      <p:bldP spid="1208330" grpId="0" animBg="1"/>
      <p:bldP spid="1208331" grpId="0" animBg="1"/>
      <p:bldP spid="1208332" grpId="0" animBg="1"/>
      <p:bldP spid="1208333" grpId="0" animBg="1"/>
      <p:bldP spid="1208334" grpId="0" animBg="1"/>
      <p:bldP spid="1208335" grpId="0" animBg="1"/>
      <p:bldP spid="12083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A8C57BA-5048-4EF1-B0B4-45E0D45EDCF2}" type="slidenum">
              <a:rPr kumimoji="0" lang="en-US" altLang="zh-TW"/>
              <a:pPr/>
              <a:t>22</a:t>
            </a:fld>
            <a:endParaRPr kumimoji="0" lang="en-US" altLang="zh-TW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Traveling Salesman Problem (TSP)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/>
              <a:t>A complete graph with cost c(</a:t>
            </a:r>
            <a:r>
              <a:rPr lang="en-US" altLang="zh-TW" sz="2800" i="1"/>
              <a:t>i, j</a:t>
            </a:r>
            <a:r>
              <a:rPr lang="en-US" altLang="zh-TW" sz="2800"/>
              <a:t>) to go from city </a:t>
            </a:r>
            <a:r>
              <a:rPr lang="en-US" altLang="zh-TW" sz="2800" i="1"/>
              <a:t>i</a:t>
            </a:r>
            <a:r>
              <a:rPr lang="en-US" altLang="zh-TW" sz="2800"/>
              <a:t> to city </a:t>
            </a:r>
            <a:r>
              <a:rPr lang="en-US" altLang="zh-TW" sz="2800" i="1"/>
              <a:t>j.</a:t>
            </a:r>
            <a:endParaRPr lang="en-US" altLang="zh-TW" sz="2800"/>
          </a:p>
          <a:p>
            <a:pPr lvl="1" eaLnBrk="1" hangingPunct="1"/>
            <a:r>
              <a:rPr lang="en-US" altLang="zh-TW" sz="2400"/>
              <a:t>A salesman must travel to </a:t>
            </a:r>
            <a:r>
              <a:rPr lang="en-US" altLang="zh-TW" sz="2400" i="1"/>
              <a:t>n</a:t>
            </a:r>
            <a:r>
              <a:rPr lang="en-US" altLang="zh-TW" sz="2400"/>
              <a:t> cities, visiting each city exactly once and finishing where he begins with minimized travel cost.</a:t>
            </a:r>
          </a:p>
          <a:p>
            <a:pPr eaLnBrk="1" hangingPunct="1"/>
            <a:endParaRPr lang="en-US" altLang="zh-TW" sz="2800"/>
          </a:p>
        </p:txBody>
      </p:sp>
      <p:pic>
        <p:nvPicPr>
          <p:cNvPr id="7173" name="Picture 4" descr="File:Weighted K4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681413"/>
            <a:ext cx="3024188" cy="251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5" descr="File:TSP Deutschland 3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505200"/>
            <a:ext cx="3124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28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B15468B6-C5C8-481D-A217-7B9B189B746D}" type="slidenum">
              <a:rPr kumimoji="0" lang="en-US" altLang="zh-TW"/>
              <a:pPr/>
              <a:t>23</a:t>
            </a:fld>
            <a:endParaRPr kumimoji="0" lang="en-US" altLang="zh-TW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Graph Coloring Problem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/>
              <a:t>The </a:t>
            </a:r>
            <a:r>
              <a:rPr lang="en-US" altLang="zh-TW" sz="2800" i="1" dirty="0"/>
              <a:t>k</a:t>
            </a:r>
            <a:r>
              <a:rPr lang="en-US" altLang="zh-TW" sz="2800" dirty="0"/>
              <a:t>-</a:t>
            </a:r>
            <a:r>
              <a:rPr lang="en-US" altLang="zh-TW" sz="2800" dirty="0">
                <a:solidFill>
                  <a:srgbClr val="FF0000"/>
                </a:solidFill>
              </a:rPr>
              <a:t>coloring problem</a:t>
            </a:r>
            <a:r>
              <a:rPr lang="en-US" altLang="zh-TW" sz="2800" dirty="0"/>
              <a:t> aims to color the vertices of a graph using </a:t>
            </a:r>
            <a:r>
              <a:rPr lang="en-US" altLang="zh-TW" sz="2800" i="1" dirty="0"/>
              <a:t>k</a:t>
            </a:r>
            <a:r>
              <a:rPr lang="en-US" altLang="zh-TW" sz="2800" dirty="0"/>
              <a:t> colors such that no two adjacent vertices have the same color.</a:t>
            </a:r>
          </a:p>
          <a:p>
            <a:pPr lvl="1" eaLnBrk="1" hangingPunct="1"/>
            <a:r>
              <a:rPr lang="en-US" altLang="zh-TW" sz="2400" dirty="0"/>
              <a:t>Is k-color in NP?</a:t>
            </a:r>
          </a:p>
        </p:txBody>
      </p:sp>
      <p:pic>
        <p:nvPicPr>
          <p:cNvPr id="26629" name="Picture 4" descr="File:Petersen graph 3-coloring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500438"/>
            <a:ext cx="3384550" cy="32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589" name="Picture 5" descr="250px-Sudoku-by-L2G-20050714">
            <a:hlinkClick r:id="rId4" tooltip="A Sudoku puzzle..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506788"/>
            <a:ext cx="31686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21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1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2182E421-C2A0-4A00-ABA7-39B55302205A}" type="slidenum">
              <a:rPr kumimoji="0" lang="en-US" altLang="zh-TW"/>
              <a:pPr/>
              <a:t>24</a:t>
            </a:fld>
            <a:endParaRPr kumimoji="0" lang="en-US" altLang="zh-TW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Satisfiability (SAT) Problem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SAT problem is to determine whether a boolean expression is satisfiable. </a:t>
            </a:r>
          </a:p>
          <a:p>
            <a:pPr lvl="1" eaLnBrk="1" hangingPunct="1"/>
            <a:r>
              <a:rPr lang="en-US" altLang="zh-TW"/>
              <a:t>Is SAT problem in NP?</a:t>
            </a:r>
          </a:p>
          <a:p>
            <a:pPr lvl="1" eaLnBrk="1" hangingPunct="1"/>
            <a:r>
              <a:rPr lang="en-US" altLang="zh-TW"/>
              <a:t>Someone claimed he got a solution satisfying the following boolean expression.</a:t>
            </a:r>
          </a:p>
          <a:p>
            <a:pPr lvl="1" eaLnBrk="1" hangingPunct="1"/>
            <a:r>
              <a:rPr lang="en-US" altLang="zh-TW"/>
              <a:t>It is easy to verify if his solution indeed satisfies.</a:t>
            </a:r>
          </a:p>
        </p:txBody>
      </p:sp>
      <p:graphicFrame>
        <p:nvGraphicFramePr>
          <p:cNvPr id="25605" name="Object 4"/>
          <p:cNvGraphicFramePr>
            <a:graphicFrameLocks noChangeAspect="1"/>
          </p:cNvGraphicFramePr>
          <p:nvPr/>
        </p:nvGraphicFramePr>
        <p:xfrm>
          <a:off x="1054100" y="4708525"/>
          <a:ext cx="73501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3098520" imgH="241200" progId="Equation.3">
                  <p:embed/>
                </p:oleObj>
              </mc:Choice>
              <mc:Fallback>
                <p:oleObj name="方程式" r:id="rId2" imgW="3098520" imgH="241200" progId="Equation.3">
                  <p:embed/>
                  <p:pic>
                    <p:nvPicPr>
                      <p:cNvPr id="2560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4708525"/>
                        <a:ext cx="73501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5692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3250" y="372952"/>
            <a:ext cx="7772400" cy="1014462"/>
          </a:xfrm>
        </p:spPr>
        <p:txBody>
          <a:bodyPr/>
          <a:lstStyle/>
          <a:p>
            <a:r>
              <a:rPr lang="en-US" altLang="zh-TW" dirty="0"/>
              <a:t>Syllabus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3568" y="1309056"/>
            <a:ext cx="7772400" cy="5358444"/>
          </a:xfrm>
        </p:spPr>
        <p:txBody>
          <a:bodyPr/>
          <a:lstStyle/>
          <a:p>
            <a:r>
              <a:rPr lang="en-US" altLang="zh-TW" sz="2800" b="0" dirty="0"/>
              <a:t>Asymptotic analysis, divide and conquer</a:t>
            </a:r>
          </a:p>
          <a:p>
            <a:r>
              <a:rPr lang="en-US" altLang="zh-TW" sz="2800" b="0" dirty="0"/>
              <a:t>Review of polynomial-time solvable problems</a:t>
            </a:r>
          </a:p>
          <a:p>
            <a:pPr lvl="1"/>
            <a:r>
              <a:rPr lang="en-US" altLang="zh-TW" sz="2200" b="0" dirty="0"/>
              <a:t>Dynamic programming, string index, graph problems.</a:t>
            </a:r>
          </a:p>
          <a:p>
            <a:r>
              <a:rPr lang="en-US" altLang="zh-TW" sz="2800" b="0" dirty="0"/>
              <a:t>P, NP, NP-completeness</a:t>
            </a:r>
          </a:p>
          <a:p>
            <a:pPr lvl="1"/>
            <a:r>
              <a:rPr lang="en-US" altLang="zh-TW" sz="2400" b="0" dirty="0"/>
              <a:t>Proof of NPC by reduction</a:t>
            </a:r>
          </a:p>
          <a:p>
            <a:r>
              <a:rPr lang="en-US" altLang="zh-TW" sz="2800" b="0" dirty="0"/>
              <a:t>Approximation algorithms</a:t>
            </a:r>
          </a:p>
          <a:p>
            <a:pPr lvl="1"/>
            <a:r>
              <a:rPr lang="en-US" altLang="zh-TW" sz="2400" b="0" dirty="0"/>
              <a:t>Deterministic algorithms</a:t>
            </a:r>
          </a:p>
          <a:p>
            <a:pPr lvl="1"/>
            <a:r>
              <a:rPr lang="en-US" altLang="zh-TW" sz="2400" b="0" dirty="0"/>
              <a:t>randomized algorithms</a:t>
            </a:r>
          </a:p>
          <a:p>
            <a:pPr lvl="1"/>
            <a:r>
              <a:rPr lang="en-US" altLang="zh-TW" sz="2400" b="0" dirty="0"/>
              <a:t>Relaxation techniques</a:t>
            </a:r>
          </a:p>
          <a:p>
            <a:r>
              <a:rPr lang="en-US" altLang="zh-TW" sz="2800" b="0" dirty="0" err="1"/>
              <a:t>Inapproximability</a:t>
            </a:r>
            <a:endParaRPr lang="en-US" altLang="zh-TW" sz="2800" b="0" dirty="0"/>
          </a:p>
          <a:p>
            <a:r>
              <a:rPr lang="en-US" altLang="zh-TW" sz="2800" b="0" dirty="0"/>
              <a:t>Polynomial-time approximation scheme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547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Please check E-course2 regularly and watch videos by yourself.</a:t>
            </a:r>
          </a:p>
          <a:p>
            <a:pPr lvl="1" eaLnBrk="1" hangingPunct="1"/>
            <a:r>
              <a:rPr lang="en-US" altLang="zh-TW" dirty="0">
                <a:hlinkClick r:id="rId2"/>
              </a:rPr>
              <a:t>https://ecourse2.ccu.edu.tw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https://www.youtube.com/channel/UCSbXgek9Di41-pnwU4Lkb5A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689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5520" y="506883"/>
            <a:ext cx="8348464" cy="872257"/>
          </a:xfrm>
        </p:spPr>
        <p:txBody>
          <a:bodyPr/>
          <a:lstStyle/>
          <a:p>
            <a:pPr eaLnBrk="1" hangingPunct="1"/>
            <a:r>
              <a:rPr lang="en-US" altLang="zh-TW" dirty="0"/>
              <a:t>Grading Policies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3076F7-243F-4E12-8DC5-E6E01EC68696}" type="slidenum">
              <a:rPr lang="en-US" altLang="zh-TW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2048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3250" y="1521296"/>
            <a:ext cx="8068742" cy="5004048"/>
          </a:xfrm>
        </p:spPr>
        <p:txBody>
          <a:bodyPr/>
          <a:lstStyle/>
          <a:p>
            <a:r>
              <a:rPr lang="en-US" altLang="zh-TW" sz="3400" b="0" dirty="0"/>
              <a:t>Homework #1: 15%</a:t>
            </a:r>
          </a:p>
          <a:p>
            <a:r>
              <a:rPr lang="en-US" altLang="zh-TW" sz="3400" b="0" dirty="0"/>
              <a:t>Online quiz #1: 10% </a:t>
            </a:r>
          </a:p>
          <a:p>
            <a:r>
              <a:rPr lang="en-US" altLang="zh-TW" sz="3400" b="0" dirty="0"/>
              <a:t>Midterm exam: 25% (8</a:t>
            </a:r>
            <a:r>
              <a:rPr lang="en-US" altLang="zh-TW" sz="3400" b="0" baseline="30000" dirty="0"/>
              <a:t>th</a:t>
            </a:r>
            <a:r>
              <a:rPr lang="en-US" altLang="zh-TW" sz="3400" b="0" dirty="0"/>
              <a:t> week)</a:t>
            </a:r>
          </a:p>
          <a:p>
            <a:r>
              <a:rPr lang="en-US" altLang="zh-TW" sz="3400" b="0" dirty="0"/>
              <a:t>Homework #2: 15% </a:t>
            </a:r>
          </a:p>
          <a:p>
            <a:r>
              <a:rPr lang="en-US" altLang="zh-TW" sz="3400" b="0" dirty="0"/>
              <a:t>Online quiz #2: 10%</a:t>
            </a:r>
          </a:p>
          <a:p>
            <a:r>
              <a:rPr lang="en-US" altLang="zh-TW" sz="3400" b="0" dirty="0"/>
              <a:t>Final exam: 25% (16</a:t>
            </a:r>
            <a:r>
              <a:rPr lang="en-US" altLang="zh-TW" sz="3400" b="0" baseline="30000" dirty="0"/>
              <a:t>th</a:t>
            </a:r>
            <a:r>
              <a:rPr lang="en-US" altLang="zh-TW" sz="3400" b="0" dirty="0"/>
              <a:t> week)</a:t>
            </a:r>
          </a:p>
          <a:p>
            <a:r>
              <a:rPr lang="en-US" altLang="zh-TW" sz="3400" b="0" dirty="0" err="1"/>
              <a:t>Ecourse</a:t>
            </a:r>
            <a:r>
              <a:rPr lang="en-US" altLang="zh-TW" sz="3400" b="0" dirty="0"/>
              <a:t> online Q&amp;A: extra10%</a:t>
            </a:r>
          </a:p>
          <a:p>
            <a:pPr lvl="1"/>
            <a:r>
              <a:rPr lang="en-US" altLang="zh-TW" sz="2800" b="0" dirty="0"/>
              <a:t>TA will determine the if the Q&amp;A is meaningful.</a:t>
            </a:r>
          </a:p>
          <a:p>
            <a:pPr lvl="1"/>
            <a:r>
              <a:rPr lang="en-US" altLang="zh-TW" sz="2800" b="0" dirty="0"/>
              <a:t>All homework/exam will use AI grading</a:t>
            </a:r>
          </a:p>
        </p:txBody>
      </p:sp>
    </p:spTree>
    <p:extLst>
      <p:ext uri="{BB962C8B-B14F-4D97-AF65-F5344CB8AC3E}">
        <p14:creationId xmlns:p14="http://schemas.microsoft.com/office/powerpoint/2010/main" val="398898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5C2-6063-A5FB-B705-A1515BF6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1387"/>
            <a:ext cx="7772400" cy="798438"/>
          </a:xfrm>
        </p:spPr>
        <p:txBody>
          <a:bodyPr/>
          <a:lstStyle/>
          <a:p>
            <a:r>
              <a:rPr lang="en-TW" sz="3600" dirty="0"/>
              <a:t>Homework/Exam with AI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E88D-93A8-EDC7-F247-683CB923CB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50643" y="5732634"/>
            <a:ext cx="7772400" cy="1080741"/>
          </a:xfrm>
        </p:spPr>
        <p:txBody>
          <a:bodyPr/>
          <a:lstStyle/>
          <a:p>
            <a:r>
              <a:rPr lang="en-US" sz="2000" b="0" dirty="0"/>
              <a:t>If you intend to</a:t>
            </a:r>
            <a:r>
              <a:rPr lang="en-TW" sz="2000" b="0" dirty="0"/>
              <a:t> jailbreak, you are welcome to post it on Ecourse2 for getting extra points but not in the homework/exam.</a:t>
            </a:r>
          </a:p>
          <a:p>
            <a:r>
              <a:rPr lang="en-US" sz="2000" b="0" dirty="0"/>
              <a:t>The jailbreak detector will automatically reset your score to zero.</a:t>
            </a:r>
            <a:endParaRPr lang="en-TW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BEA3-A91E-D3FF-0A54-132534CB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044036"/>
            <a:ext cx="457200" cy="457200"/>
          </a:xfrm>
        </p:spPr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4DF6A-06FC-AEB8-02C0-F5B49F3E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03"/>
          <a:stretch>
            <a:fillRect/>
          </a:stretch>
        </p:blipFill>
        <p:spPr>
          <a:xfrm>
            <a:off x="146050" y="1484784"/>
            <a:ext cx="4012233" cy="15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99A85-98AA-8567-BA36-94B8C22DF0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818"/>
          <a:stretch>
            <a:fillRect/>
          </a:stretch>
        </p:blipFill>
        <p:spPr>
          <a:xfrm>
            <a:off x="82730" y="3510300"/>
            <a:ext cx="3926849" cy="207894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E08FECA-2E7D-FA0E-4606-52A913D0563D}"/>
              </a:ext>
            </a:extLst>
          </p:cNvPr>
          <p:cNvSpPr/>
          <p:nvPr/>
        </p:nvSpPr>
        <p:spPr>
          <a:xfrm>
            <a:off x="4041477" y="3181435"/>
            <a:ext cx="792088" cy="4951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A4738-D3A2-B28A-D864-E13C1A0F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58" y="1507252"/>
            <a:ext cx="3927956" cy="429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8B1CE5-28B9-35C5-8BA0-2A6FBBC87515}"/>
              </a:ext>
            </a:extLst>
          </p:cNvPr>
          <p:cNvSpPr txBox="1"/>
          <p:nvPr/>
        </p:nvSpPr>
        <p:spPr>
          <a:xfrm>
            <a:off x="1048054" y="3140968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Your answers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04BE1-E154-58DB-E9D3-DC79CC079699}"/>
              </a:ext>
            </a:extLst>
          </p:cNvPr>
          <p:cNvSpPr txBox="1"/>
          <p:nvPr/>
        </p:nvSpPr>
        <p:spPr>
          <a:xfrm>
            <a:off x="1099388" y="108409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HW or Exam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76F77-CF32-4EF4-4BAD-A92057C005D9}"/>
              </a:ext>
            </a:extLst>
          </p:cNvPr>
          <p:cNvSpPr txBox="1"/>
          <p:nvPr/>
        </p:nvSpPr>
        <p:spPr>
          <a:xfrm>
            <a:off x="5322596" y="1115565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AI Grading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9F240-A957-6348-108D-E22A7F9B1251}"/>
              </a:ext>
            </a:extLst>
          </p:cNvPr>
          <p:cNvSpPr txBox="1"/>
          <p:nvPr/>
        </p:nvSpPr>
        <p:spPr>
          <a:xfrm>
            <a:off x="3143001" y="3749667"/>
            <a:ext cx="343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1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77"/>
              </a:rPr>
              <a:t>https://github.com/ythuang0522/ExamGrader</a:t>
            </a:r>
          </a:p>
        </p:txBody>
      </p:sp>
    </p:spTree>
    <p:extLst>
      <p:ext uri="{BB962C8B-B14F-4D97-AF65-F5344CB8AC3E}">
        <p14:creationId xmlns:p14="http://schemas.microsoft.com/office/powerpoint/2010/main" val="59267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69900"/>
            <a:ext cx="7772400" cy="1014413"/>
          </a:xfrm>
        </p:spPr>
        <p:txBody>
          <a:bodyPr/>
          <a:lstStyle/>
          <a:p>
            <a:pPr eaLnBrk="1" hangingPunct="1"/>
            <a:r>
              <a:rPr lang="en-US" altLang="zh-TW"/>
              <a:t>Text Book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3C20D5-DB02-4FF3-AF9A-D68C83D21CF2}" type="slidenum">
              <a:rPr lang="en-US" altLang="zh-TW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184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95288" y="1484313"/>
            <a:ext cx="8353425" cy="4538662"/>
          </a:xfrm>
        </p:spPr>
        <p:txBody>
          <a:bodyPr/>
          <a:lstStyle/>
          <a:p>
            <a:pPr eaLnBrk="1" hangingPunct="1"/>
            <a:r>
              <a:rPr lang="en-US" altLang="zh-TW" dirty="0"/>
              <a:t>Introduction to Algorithms, third edition.</a:t>
            </a:r>
          </a:p>
          <a:p>
            <a:pPr eaLnBrk="1" hangingPunct="1"/>
            <a:endParaRPr lang="en-US" altLang="zh-TW" dirty="0"/>
          </a:p>
        </p:txBody>
      </p:sp>
      <p:pic>
        <p:nvPicPr>
          <p:cNvPr id="6" name="Picture 4" descr="41WDWECWVC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468052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62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650A-1F37-4A37-AF76-F636804F1A1E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 Books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593304"/>
            <a:ext cx="8003232" cy="4572000"/>
          </a:xfrm>
        </p:spPr>
        <p:txBody>
          <a:bodyPr/>
          <a:lstStyle/>
          <a:p>
            <a:r>
              <a:rPr lang="en-US" altLang="zh-TW" sz="2800" b="0" dirty="0"/>
              <a:t>Approximation Algorithms, Springer-Verlag, Berlin, 2001.</a:t>
            </a:r>
          </a:p>
          <a:p>
            <a:r>
              <a:rPr lang="en-US" altLang="zh-TW" sz="2800" b="0" dirty="0"/>
              <a:t>Approximation Algorithms for NP-Hard Problems, 1996. </a:t>
            </a:r>
          </a:p>
          <a:p>
            <a:endParaRPr lang="en-US" altLang="zh-TW" sz="2800" b="0" dirty="0"/>
          </a:p>
        </p:txBody>
      </p:sp>
      <p:pic>
        <p:nvPicPr>
          <p:cNvPr id="241668" name="Picture 4" descr="51HD6nSkHX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3429000"/>
            <a:ext cx="3244850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417ZFGR8B0L">
            <a:extLst>
              <a:ext uri="{FF2B5EF4-FFF2-40B4-BE49-F238E27FC236}">
                <a16:creationId xmlns:a16="http://schemas.microsoft.com/office/drawing/2014/main" id="{B4AAB427-A1A6-A091-1F4D-71D430372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180" y="3322702"/>
            <a:ext cx="3351148" cy="335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7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614338"/>
            <a:ext cx="7772400" cy="726430"/>
          </a:xfrm>
        </p:spPr>
        <p:txBody>
          <a:bodyPr/>
          <a:lstStyle/>
          <a:p>
            <a:r>
              <a:rPr lang="en-US" altLang="zh-TW" dirty="0"/>
              <a:t>Online Resources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23528" y="1412776"/>
            <a:ext cx="8568952" cy="5040560"/>
          </a:xfrm>
        </p:spPr>
        <p:txBody>
          <a:bodyPr/>
          <a:lstStyle/>
          <a:p>
            <a:r>
              <a:rPr lang="en-US" altLang="zh-TW" dirty="0" err="1"/>
              <a:t>Youtube</a:t>
            </a:r>
            <a:r>
              <a:rPr lang="en-US" altLang="zh-TW" dirty="0"/>
              <a:t> videos</a:t>
            </a:r>
          </a:p>
          <a:p>
            <a:pPr lvl="1"/>
            <a:r>
              <a:rPr lang="en-US" altLang="zh-TW" sz="2400" dirty="0">
                <a:hlinkClick r:id="rId3"/>
              </a:rPr>
              <a:t>https://www.youtube.com/channel/UCSbXgek9Di41-pnwU4Lkb5A</a:t>
            </a:r>
            <a:endParaRPr lang="en-US" altLang="zh-TW" sz="2400" dirty="0"/>
          </a:p>
          <a:p>
            <a:pPr lvl="1"/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751BE-CA57-A14A-9FD1-CA07E1FE9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28" y="2794158"/>
            <a:ext cx="6743600" cy="38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4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326306"/>
            <a:ext cx="7772400" cy="1014462"/>
          </a:xfrm>
        </p:spPr>
        <p:txBody>
          <a:bodyPr/>
          <a:lstStyle/>
          <a:p>
            <a:r>
              <a:rPr lang="en-US" altLang="zh-TW" dirty="0"/>
              <a:t>Problems and Algorithms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1560" y="1305272"/>
            <a:ext cx="7772400" cy="4572000"/>
          </a:xfrm>
        </p:spPr>
        <p:txBody>
          <a:bodyPr/>
          <a:lstStyle/>
          <a:p>
            <a:r>
              <a:rPr lang="en-US" altLang="zh-TW" dirty="0"/>
              <a:t>In the graduate school, you are asked to solve problems in different fields.</a:t>
            </a:r>
          </a:p>
          <a:p>
            <a:pPr lvl="1"/>
            <a:r>
              <a:rPr lang="en-US" altLang="zh-TW" b="0" dirty="0"/>
              <a:t>Even when implementing a large system, there is always core issues requiring </a:t>
            </a:r>
            <a:r>
              <a:rPr lang="en-US" altLang="zh-TW" dirty="0">
                <a:solidFill>
                  <a:srgbClr val="FF0000"/>
                </a:solidFill>
              </a:rPr>
              <a:t>theoretical</a:t>
            </a:r>
            <a:r>
              <a:rPr lang="en-US" altLang="zh-TW" b="0" dirty="0"/>
              <a:t> analysis.</a:t>
            </a:r>
          </a:p>
          <a:p>
            <a:r>
              <a:rPr lang="en-US" altLang="zh-TW" dirty="0"/>
              <a:t>An algorithm is a set of ordered rules for solving a problem.</a:t>
            </a:r>
          </a:p>
          <a:p>
            <a:pPr lvl="1"/>
            <a:r>
              <a:rPr lang="en-US" altLang="zh-TW" b="0" dirty="0"/>
              <a:t>Traditionally, an algorithm should be accompanied with mathematical proofs (time/space/solution).</a:t>
            </a:r>
          </a:p>
          <a:p>
            <a:pPr lvl="1"/>
            <a:r>
              <a:rPr lang="en-US" altLang="zh-TW" b="0" dirty="0"/>
              <a:t>However, the term algorithm</a:t>
            </a:r>
            <a:r>
              <a:rPr lang="en-US" altLang="zh-TW" b="0" dirty="0">
                <a:solidFill>
                  <a:srgbClr val="FF0000"/>
                </a:solidFill>
              </a:rPr>
              <a:t> </a:t>
            </a:r>
            <a:r>
              <a:rPr lang="en-US" altLang="zh-TW" b="0" dirty="0"/>
              <a:t>is now ambiguously referred to any idea.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106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7657-6BCD-2D6A-C84F-4DDC82C9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sz="3600" dirty="0"/>
              <a:t>Impact of LLM 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80C3-1557-86AC-088D-2B9DA34BD9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TW" b="0" dirty="0"/>
              <a:t>With the advance of generative AI, do we still need to learn the all algorithms?</a:t>
            </a:r>
          </a:p>
          <a:p>
            <a:pPr lvl="1"/>
            <a:r>
              <a:rPr lang="en-US" b="0" dirty="0"/>
              <a:t>e</a:t>
            </a:r>
            <a:r>
              <a:rPr lang="en-TW" b="0" dirty="0"/>
              <a:t>.g., sorting algorithms, graph algorithms, string comparison, dynamic programming,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A438B-C3BE-599A-A078-A97EBCD4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A7E83-9742-4EE9-9423-22A47EC8B0CC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1026" name="Picture 2" descr="Anthropic's Claude 3.5 Sonnet is a Major Advancement in Frontier Models 🎯">
            <a:extLst>
              <a:ext uri="{FF2B5EF4-FFF2-40B4-BE49-F238E27FC236}">
                <a16:creationId xmlns:a16="http://schemas.microsoft.com/office/drawing/2014/main" id="{8A754F2F-662D-4214-A406-4A2427A6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21088"/>
            <a:ext cx="2907556" cy="14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T-4 can help data mining for energy management in building sector">
            <a:extLst>
              <a:ext uri="{FF2B5EF4-FFF2-40B4-BE49-F238E27FC236}">
                <a16:creationId xmlns:a16="http://schemas.microsoft.com/office/drawing/2014/main" id="{C3D1E408-667F-AFA7-EDDF-4821F87D6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22" y="3645024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089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12040</TotalTime>
  <Words>1278</Words>
  <Application>Microsoft Macintosh PowerPoint</Application>
  <PresentationFormat>On-screen Show (4:3)</PresentationFormat>
  <Paragraphs>224</Paragraphs>
  <Slides>26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新細明體</vt:lpstr>
      <vt:lpstr>Arial</vt:lpstr>
      <vt:lpstr>Arial Black</vt:lpstr>
      <vt:lpstr>Consolas</vt:lpstr>
      <vt:lpstr>Franklin Gothic Book</vt:lpstr>
      <vt:lpstr>Perpetua</vt:lpstr>
      <vt:lpstr>Times New Roman</vt:lpstr>
      <vt:lpstr>Wingdings</vt:lpstr>
      <vt:lpstr>Wingdings 2</vt:lpstr>
      <vt:lpstr>公正</vt:lpstr>
      <vt:lpstr>Chart</vt:lpstr>
      <vt:lpstr>方程式</vt:lpstr>
      <vt:lpstr>Visio</vt:lpstr>
      <vt:lpstr>Introduction to Algorithms</vt:lpstr>
      <vt:lpstr> Lecture Information</vt:lpstr>
      <vt:lpstr>Grading Policies</vt:lpstr>
      <vt:lpstr>Homework/Exam with AI Grading</vt:lpstr>
      <vt:lpstr>Text Book</vt:lpstr>
      <vt:lpstr>Reference Books</vt:lpstr>
      <vt:lpstr>Online Resources</vt:lpstr>
      <vt:lpstr>Problems and Algorithms</vt:lpstr>
      <vt:lpstr>Impact of LLM on Algorithms</vt:lpstr>
      <vt:lpstr>Impact of Generative AI on Algorithms</vt:lpstr>
      <vt:lpstr>Hardware and Software Improvement</vt:lpstr>
      <vt:lpstr>OpenMP</vt:lpstr>
      <vt:lpstr>SIMD (Vector) Programming</vt:lpstr>
      <vt:lpstr>Real World</vt:lpstr>
      <vt:lpstr>Array vs Linked List</vt:lpstr>
      <vt:lpstr>Cache Miss Reduces Speed</vt:lpstr>
      <vt:lpstr>Hardware and Software Improvement</vt:lpstr>
      <vt:lpstr>Complexity (Big O Notations)</vt:lpstr>
      <vt:lpstr>Practical Complexity</vt:lpstr>
      <vt:lpstr>Exponential Growth</vt:lpstr>
      <vt:lpstr>Easy and Hard Problems</vt:lpstr>
      <vt:lpstr>Traveling Salesman Problem (TSP)</vt:lpstr>
      <vt:lpstr>Graph Coloring Problem</vt:lpstr>
      <vt:lpstr>Satisfiability (SAT) Problem</vt:lpstr>
      <vt:lpstr>Syllabus</vt:lpstr>
      <vt:lpstr>Conclusion</vt:lpstr>
    </vt:vector>
  </TitlesOfParts>
  <Company>Genomics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Yao-Ting Huang</dc:creator>
  <cp:lastModifiedBy>Yao-Ting</cp:lastModifiedBy>
  <cp:revision>4049</cp:revision>
  <cp:lastPrinted>2016-09-13T08:04:28Z</cp:lastPrinted>
  <dcterms:created xsi:type="dcterms:W3CDTF">2006-10-31T05:21:54Z</dcterms:created>
  <dcterms:modified xsi:type="dcterms:W3CDTF">2025-07-06T12:48:16Z</dcterms:modified>
</cp:coreProperties>
</file>